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9" r:id="rId3"/>
    <p:sldId id="278" r:id="rId4"/>
    <p:sldId id="277" r:id="rId5"/>
    <p:sldId id="260" r:id="rId6"/>
    <p:sldId id="265" r:id="rId7"/>
    <p:sldId id="280" r:id="rId8"/>
    <p:sldId id="266" r:id="rId9"/>
    <p:sldId id="267" r:id="rId10"/>
    <p:sldId id="268" r:id="rId11"/>
    <p:sldId id="269" r:id="rId12"/>
    <p:sldId id="270" r:id="rId13"/>
    <p:sldId id="271" r:id="rId14"/>
    <p:sldId id="272" r:id="rId15"/>
    <p:sldId id="273" r:id="rId16"/>
    <p:sldId id="274" r:id="rId17"/>
  </p:sldIdLst>
  <p:sldSz cx="9144000" cy="5143500" type="screen16x9"/>
  <p:notesSz cx="6858000" cy="9144000"/>
  <p:embeddedFontLst>
    <p:embeddedFont>
      <p:font typeface="Comic Sans MS" panose="030F0702030302020204" pitchFamily="66"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B4C546-F84B-4F1F-8AEF-62212F56F348}">
  <a:tblStyle styleId="{40B4C546-F84B-4F1F-8AEF-62212F56F348}"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97" autoAdjust="0"/>
  </p:normalViewPr>
  <p:slideViewPr>
    <p:cSldViewPr snapToGrid="0" snapToObjects="1">
      <p:cViewPr varScale="1">
        <p:scale>
          <a:sx n="96" d="100"/>
          <a:sy n="96" d="100"/>
        </p:scale>
        <p:origin x="1066"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2045488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2195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957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588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224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255331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4695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952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387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779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281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6664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240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dirty="0">
                <a:solidFill>
                  <a:srgbClr val="454545"/>
                </a:solidFill>
              </a:rPr>
              <a:t>From the map, we can see that most negative tweets come from big cities in mainly three parts of the US.</a:t>
            </a:r>
          </a:p>
          <a:p>
            <a:pPr lvl="0">
              <a:lnSpc>
                <a:spcPct val="115000"/>
              </a:lnSpc>
              <a:spcBef>
                <a:spcPts val="0"/>
              </a:spcBef>
              <a:buClr>
                <a:schemeClr val="dk2"/>
              </a:buClr>
              <a:buSzPct val="122222"/>
              <a:buFont typeface="Arial"/>
              <a:buNone/>
            </a:pPr>
            <a:r>
              <a:rPr lang="en" sz="900" dirty="0">
                <a:solidFill>
                  <a:srgbClr val="454545"/>
                </a:solidFill>
              </a:rPr>
              <a:t>They come from east coast cities like Boston, New York and Washington and also from west coast cities such as san francisco, los angeles san diego and las vegas. There are also some negative tweets come from mid west like Chicago. </a:t>
            </a:r>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307165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91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dirty="0">
                <a:solidFill>
                  <a:srgbClr val="454545"/>
                </a:solidFill>
              </a:rPr>
              <a:t>According to the chart, we can see that people tweet most in the morning between 6:00 am to 12:00 pm. Check this green section in the positive, negative and natural tweets.</a:t>
            </a:r>
          </a:p>
          <a:p>
            <a:pPr lvl="0">
              <a:lnSpc>
                <a:spcPct val="115000"/>
              </a:lnSpc>
              <a:spcBef>
                <a:spcPts val="0"/>
              </a:spcBef>
              <a:buClr>
                <a:schemeClr val="dk2"/>
              </a:buClr>
              <a:buSzPct val="122222"/>
              <a:buFont typeface="Arial"/>
              <a:buNone/>
            </a:pPr>
            <a:r>
              <a:rPr lang="en" sz="900" dirty="0">
                <a:solidFill>
                  <a:srgbClr val="454545"/>
                </a:solidFill>
              </a:rPr>
              <a:t>About 69.84% of the total tweets is published from 6:00 am to 6:00 pm. Airline companies should monitor the tweets during this time period in order to build its social image</a:t>
            </a:r>
          </a:p>
          <a:p>
            <a:pPr lvl="0">
              <a:spcBef>
                <a:spcPts val="0"/>
              </a:spcBef>
              <a:buNone/>
            </a:pPr>
            <a:endParaRPr b="1" dirty="0">
              <a:latin typeface="Playfair Display"/>
              <a:ea typeface="Playfair Display"/>
              <a:cs typeface="Playfair Display"/>
              <a:sym typeface="Playfair Display"/>
            </a:endParaRPr>
          </a:p>
        </p:txBody>
      </p:sp>
    </p:spTree>
    <p:extLst>
      <p:ext uri="{BB962C8B-B14F-4D97-AF65-F5344CB8AC3E}">
        <p14:creationId xmlns:p14="http://schemas.microsoft.com/office/powerpoint/2010/main" val="238054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Clr>
                <a:schemeClr val="dk2"/>
              </a:buClr>
              <a:buSzPct val="122222"/>
              <a:buFont typeface="Arial"/>
              <a:buNone/>
            </a:pPr>
            <a:r>
              <a:rPr lang="en" sz="900" dirty="0">
                <a:solidFill>
                  <a:srgbClr val="454545"/>
                </a:solidFill>
              </a:rPr>
              <a:t>From the graph on the left, the X-axis shows the time while the y axis shows different airlines. We can see that most people tweets negatively from 8am to 4 pm. Most flights are ranged between 8-4 or are delayed or canceled during this period of time.. From the graph on the right, the x axis still shows the time while the y axis shows the date. Apparently, there is a spike on </a:t>
            </a:r>
            <a:r>
              <a:rPr lang="en" sz="900" dirty="0" smtClean="0">
                <a:solidFill>
                  <a:srgbClr val="454545"/>
                </a:solidFill>
              </a:rPr>
              <a:t>September 22nd </a:t>
            </a:r>
            <a:r>
              <a:rPr lang="en" sz="900" dirty="0">
                <a:solidFill>
                  <a:srgbClr val="454545"/>
                </a:solidFill>
              </a:rPr>
              <a:t>and it means that something happened and influenced the flying experience. </a:t>
            </a:r>
          </a:p>
          <a:p>
            <a:pPr lvl="0">
              <a:lnSpc>
                <a:spcPct val="115000"/>
              </a:lnSpc>
              <a:spcBef>
                <a:spcPts val="0"/>
              </a:spcBef>
              <a:buClr>
                <a:schemeClr val="dk2"/>
              </a:buClr>
              <a:buSzPct val="122222"/>
              <a:buFont typeface="Arial"/>
              <a:buNone/>
            </a:pPr>
            <a:r>
              <a:rPr lang="en" sz="900" dirty="0">
                <a:solidFill>
                  <a:srgbClr val="454545"/>
                </a:solidFill>
              </a:rPr>
              <a:t>Now I will show you a time lapse visualization that combines both when and where about negative tweet. </a:t>
            </a:r>
          </a:p>
          <a:p>
            <a:pPr lvl="0">
              <a:lnSpc>
                <a:spcPct val="115000"/>
              </a:lnSpc>
              <a:spcBef>
                <a:spcPts val="0"/>
              </a:spcBef>
              <a:buClr>
                <a:schemeClr val="dk2"/>
              </a:buClr>
              <a:buSzPct val="122222"/>
              <a:buFont typeface="Arial"/>
              <a:buNone/>
            </a:pPr>
            <a:endParaRPr sz="900" dirty="0">
              <a:solidFill>
                <a:srgbClr val="454545"/>
              </a:solidFill>
            </a:endParaRPr>
          </a:p>
          <a:p>
            <a:pPr lvl="0">
              <a:spcBef>
                <a:spcPts val="0"/>
              </a:spcBef>
              <a:buNone/>
            </a:pPr>
            <a:endParaRPr dirty="0"/>
          </a:p>
        </p:txBody>
      </p:sp>
    </p:spTree>
    <p:extLst>
      <p:ext uri="{BB962C8B-B14F-4D97-AF65-F5344CB8AC3E}">
        <p14:creationId xmlns:p14="http://schemas.microsoft.com/office/powerpoint/2010/main" val="136377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4358475" y="0"/>
            <a:ext cx="3853200" cy="5143500"/>
          </a:xfrm>
          <a:prstGeom prst="rect">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44250" y="1403850"/>
            <a:ext cx="8455500" cy="2146800"/>
          </a:xfrm>
          <a:prstGeom prst="rect">
            <a:avLst/>
          </a:prstGeom>
          <a:solidFill>
            <a:srgbClr val="FFFFFF"/>
          </a:solidFill>
        </p:spPr>
        <p:txBody>
          <a:bodyPr lIns="91425" tIns="91425" rIns="91425" bIns="91425" anchor="ctr" anchorCtr="0"/>
          <a:lstStyle>
            <a:lvl1pPr lvl="0" algn="ctr">
              <a:spcBef>
                <a:spcPts val="0"/>
              </a:spcBef>
              <a:buSzPct val="100000"/>
              <a:buFont typeface="Playfair Display"/>
              <a:defRPr sz="6800" b="1">
                <a:latin typeface="Playfair Display"/>
                <a:ea typeface="Playfair Display"/>
                <a:cs typeface="Playfair Display"/>
                <a:sym typeface="Playfair Display"/>
              </a:defRPr>
            </a:lvl1pPr>
            <a:lvl2pPr lvl="1" algn="ctr">
              <a:spcBef>
                <a:spcPts val="0"/>
              </a:spcBef>
              <a:buSzPct val="100000"/>
              <a:buFont typeface="Playfair Display"/>
              <a:defRPr sz="6800" b="1">
                <a:latin typeface="Playfair Display"/>
                <a:ea typeface="Playfair Display"/>
                <a:cs typeface="Playfair Display"/>
                <a:sym typeface="Playfair Display"/>
              </a:defRPr>
            </a:lvl2pPr>
            <a:lvl3pPr lvl="2" algn="ctr">
              <a:spcBef>
                <a:spcPts val="0"/>
              </a:spcBef>
              <a:buSzPct val="100000"/>
              <a:buFont typeface="Playfair Display"/>
              <a:defRPr sz="6800" b="1">
                <a:latin typeface="Playfair Display"/>
                <a:ea typeface="Playfair Display"/>
                <a:cs typeface="Playfair Display"/>
                <a:sym typeface="Playfair Display"/>
              </a:defRPr>
            </a:lvl3pPr>
            <a:lvl4pPr lvl="3" algn="ctr">
              <a:spcBef>
                <a:spcPts val="0"/>
              </a:spcBef>
              <a:buSzPct val="100000"/>
              <a:buFont typeface="Playfair Display"/>
              <a:defRPr sz="6800" b="1">
                <a:latin typeface="Playfair Display"/>
                <a:ea typeface="Playfair Display"/>
                <a:cs typeface="Playfair Display"/>
                <a:sym typeface="Playfair Display"/>
              </a:defRPr>
            </a:lvl4pPr>
            <a:lvl5pPr lvl="4" algn="ctr">
              <a:spcBef>
                <a:spcPts val="0"/>
              </a:spcBef>
              <a:buSzPct val="100000"/>
              <a:buFont typeface="Playfair Display"/>
              <a:defRPr sz="6800" b="1">
                <a:latin typeface="Playfair Display"/>
                <a:ea typeface="Playfair Display"/>
                <a:cs typeface="Playfair Display"/>
                <a:sym typeface="Playfair Display"/>
              </a:defRPr>
            </a:lvl5pPr>
            <a:lvl6pPr lvl="5" algn="ctr">
              <a:spcBef>
                <a:spcPts val="0"/>
              </a:spcBef>
              <a:buSzPct val="100000"/>
              <a:buFont typeface="Playfair Display"/>
              <a:defRPr sz="6800" b="1">
                <a:latin typeface="Playfair Display"/>
                <a:ea typeface="Playfair Display"/>
                <a:cs typeface="Playfair Display"/>
                <a:sym typeface="Playfair Display"/>
              </a:defRPr>
            </a:lvl6pPr>
            <a:lvl7pPr lvl="6" algn="ctr">
              <a:spcBef>
                <a:spcPts val="0"/>
              </a:spcBef>
              <a:buSzPct val="100000"/>
              <a:buFont typeface="Playfair Display"/>
              <a:defRPr sz="6800" b="1">
                <a:latin typeface="Playfair Display"/>
                <a:ea typeface="Playfair Display"/>
                <a:cs typeface="Playfair Display"/>
                <a:sym typeface="Playfair Display"/>
              </a:defRPr>
            </a:lvl7pPr>
            <a:lvl8pPr lvl="7" algn="ctr">
              <a:spcBef>
                <a:spcPts val="0"/>
              </a:spcBef>
              <a:buSzPct val="100000"/>
              <a:buFont typeface="Playfair Display"/>
              <a:defRPr sz="6800" b="1">
                <a:latin typeface="Playfair Display"/>
                <a:ea typeface="Playfair Display"/>
                <a:cs typeface="Playfair Display"/>
                <a:sym typeface="Playfair Display"/>
              </a:defRPr>
            </a:lvl8pPr>
            <a:lvl9pPr lvl="8" algn="ctr">
              <a:spcBef>
                <a:spcPts val="0"/>
              </a:spcBef>
              <a:buSzPct val="100000"/>
              <a:buFont typeface="Playfair Display"/>
              <a:defRPr sz="6800" b="1">
                <a:latin typeface="Playfair Display"/>
                <a:ea typeface="Playfair Display"/>
                <a:cs typeface="Playfair Display"/>
                <a:sym typeface="Playfair Display"/>
              </a:defRPr>
            </a:lvl9pPr>
          </a:lstStyle>
          <a:p>
            <a:endParaRPr/>
          </a:p>
        </p:txBody>
      </p:sp>
      <p:sp>
        <p:nvSpPr>
          <p:cNvPr id="13" name="Shape 13"/>
          <p:cNvSpPr txBox="1">
            <a:spLocks noGrp="1"/>
          </p:cNvSpPr>
          <p:nvPr>
            <p:ph type="subTitle" idx="1"/>
          </p:nvPr>
        </p:nvSpPr>
        <p:spPr>
          <a:xfrm>
            <a:off x="344250" y="3550650"/>
            <a:ext cx="4910100" cy="577800"/>
          </a:xfrm>
          <a:prstGeom prst="rect">
            <a:avLst/>
          </a:prstGeom>
          <a:solidFill>
            <a:schemeClr val="dk2"/>
          </a:solidFill>
        </p:spPr>
        <p:txBody>
          <a:bodyPr lIns="91425" tIns="91425" rIns="91425" bIns="91425" anchor="ctr" anchorCtr="0"/>
          <a:lstStyle>
            <a:lvl1pPr lvl="0">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ct val="100000"/>
              <a:buFont typeface="Montserrat"/>
              <a:buNone/>
              <a:defRPr sz="2400" b="1">
                <a:solidFill>
                  <a:schemeClr val="lt1"/>
                </a:solidFill>
                <a:latin typeface="Montserrat"/>
                <a:ea typeface="Montserrat"/>
                <a:cs typeface="Montserrat"/>
                <a:sym typeface="Montserrat"/>
              </a:defRPr>
            </a:lvl9pPr>
          </a:lstStyle>
          <a:p>
            <a:endParaRPr/>
          </a:p>
        </p:txBody>
      </p:sp>
      <p:sp>
        <p:nvSpPr>
          <p:cNvPr id="14" name="Shape 1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11700" y="999925"/>
            <a:ext cx="8520600" cy="2146200"/>
          </a:xfrm>
          <a:prstGeom prst="rect">
            <a:avLst/>
          </a:prstGeom>
        </p:spPr>
        <p:txBody>
          <a:bodyPr lIns="91425" tIns="91425" rIns="91425" bIns="91425" anchor="b" anchorCtr="0"/>
          <a:lstStyle>
            <a:lvl1pPr lvl="0" algn="ctr">
              <a:spcBef>
                <a:spcPts val="0"/>
              </a:spcBef>
              <a:buSzPct val="100000"/>
              <a:buFont typeface="Montserrat"/>
              <a:defRPr sz="14000">
                <a:latin typeface="Montserrat"/>
                <a:ea typeface="Montserrat"/>
                <a:cs typeface="Montserrat"/>
                <a:sym typeface="Montserrat"/>
              </a:defRPr>
            </a:lvl1pPr>
            <a:lvl2pPr lvl="1" algn="ctr">
              <a:spcBef>
                <a:spcPts val="0"/>
              </a:spcBef>
              <a:buSzPct val="100000"/>
              <a:buFont typeface="Montserrat"/>
              <a:defRPr sz="14000">
                <a:latin typeface="Montserrat"/>
                <a:ea typeface="Montserrat"/>
                <a:cs typeface="Montserrat"/>
                <a:sym typeface="Montserrat"/>
              </a:defRPr>
            </a:lvl2pPr>
            <a:lvl3pPr lvl="2" algn="ctr">
              <a:spcBef>
                <a:spcPts val="0"/>
              </a:spcBef>
              <a:buSzPct val="100000"/>
              <a:buFont typeface="Montserrat"/>
              <a:defRPr sz="14000">
                <a:latin typeface="Montserrat"/>
                <a:ea typeface="Montserrat"/>
                <a:cs typeface="Montserrat"/>
                <a:sym typeface="Montserrat"/>
              </a:defRPr>
            </a:lvl3pPr>
            <a:lvl4pPr lvl="3" algn="ctr">
              <a:spcBef>
                <a:spcPts val="0"/>
              </a:spcBef>
              <a:buSzPct val="100000"/>
              <a:buFont typeface="Montserrat"/>
              <a:defRPr sz="14000">
                <a:latin typeface="Montserrat"/>
                <a:ea typeface="Montserrat"/>
                <a:cs typeface="Montserrat"/>
                <a:sym typeface="Montserrat"/>
              </a:defRPr>
            </a:lvl4pPr>
            <a:lvl5pPr lvl="4" algn="ctr">
              <a:spcBef>
                <a:spcPts val="0"/>
              </a:spcBef>
              <a:buSzPct val="100000"/>
              <a:buFont typeface="Montserrat"/>
              <a:defRPr sz="14000">
                <a:latin typeface="Montserrat"/>
                <a:ea typeface="Montserrat"/>
                <a:cs typeface="Montserrat"/>
                <a:sym typeface="Montserrat"/>
              </a:defRPr>
            </a:lvl5pPr>
            <a:lvl6pPr lvl="5" algn="ctr">
              <a:spcBef>
                <a:spcPts val="0"/>
              </a:spcBef>
              <a:buSzPct val="100000"/>
              <a:buFont typeface="Montserrat"/>
              <a:defRPr sz="14000">
                <a:latin typeface="Montserrat"/>
                <a:ea typeface="Montserrat"/>
                <a:cs typeface="Montserrat"/>
                <a:sym typeface="Montserrat"/>
              </a:defRPr>
            </a:lvl6pPr>
            <a:lvl7pPr lvl="6" algn="ctr">
              <a:spcBef>
                <a:spcPts val="0"/>
              </a:spcBef>
              <a:buSzPct val="100000"/>
              <a:buFont typeface="Montserrat"/>
              <a:defRPr sz="14000">
                <a:latin typeface="Montserrat"/>
                <a:ea typeface="Montserrat"/>
                <a:cs typeface="Montserrat"/>
                <a:sym typeface="Montserrat"/>
              </a:defRPr>
            </a:lvl7pPr>
            <a:lvl8pPr lvl="7" algn="ctr">
              <a:spcBef>
                <a:spcPts val="0"/>
              </a:spcBef>
              <a:buSzPct val="100000"/>
              <a:buFont typeface="Montserrat"/>
              <a:defRPr sz="14000">
                <a:latin typeface="Montserrat"/>
                <a:ea typeface="Montserrat"/>
                <a:cs typeface="Montserrat"/>
                <a:sym typeface="Montserrat"/>
              </a:defRPr>
            </a:lvl8pPr>
            <a:lvl9pPr lvl="8" algn="ctr">
              <a:spcBef>
                <a:spcPts val="0"/>
              </a:spcBef>
              <a:buSzPct val="100000"/>
              <a:buFont typeface="Montserrat"/>
              <a:defRPr sz="14000">
                <a:latin typeface="Montserrat"/>
                <a:ea typeface="Montserrat"/>
                <a:cs typeface="Montserrat"/>
                <a:sym typeface="Montserrat"/>
              </a:defRPr>
            </a:lvl9pPr>
          </a:lstStyle>
          <a:p>
            <a:endParaRPr/>
          </a:p>
        </p:txBody>
      </p:sp>
      <p:sp>
        <p:nvSpPr>
          <p:cNvPr id="50" name="Shape 50"/>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1" name="Shape 51"/>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5"/>
        </a:solidFill>
        <a:effectLst/>
      </p:bgPr>
    </p:bg>
    <p:spTree>
      <p:nvGrpSpPr>
        <p:cNvPr id="1"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17" name="Shape 17"/>
          <p:cNvSpPr txBox="1">
            <a:spLocks noGrp="1"/>
          </p:cNvSpPr>
          <p:nvPr>
            <p:ph type="title"/>
          </p:nvPr>
        </p:nvSpPr>
        <p:spPr>
          <a:xfrm>
            <a:off x="344250" y="1403850"/>
            <a:ext cx="8455500" cy="2146800"/>
          </a:xfrm>
          <a:prstGeom prst="rect">
            <a:avLst/>
          </a:prstGeom>
          <a:solidFill>
            <a:srgbClr val="FFFFFF"/>
          </a:solidFill>
        </p:spPr>
        <p:txBody>
          <a:bodyPr lIns="91425" tIns="91425" rIns="91425" bIns="91425" anchor="ctr" anchorCtr="0"/>
          <a:lstStyle>
            <a:lvl1pPr lvl="0" algn="ctr">
              <a:spcBef>
                <a:spcPts val="0"/>
              </a:spcBef>
              <a:buSzPct val="100000"/>
              <a:buFont typeface="Playfair Display"/>
              <a:defRPr sz="4800" b="1">
                <a:latin typeface="Playfair Display"/>
                <a:ea typeface="Playfair Display"/>
                <a:cs typeface="Playfair Display"/>
                <a:sym typeface="Playfair Display"/>
              </a:defRPr>
            </a:lvl1pPr>
            <a:lvl2pPr lvl="1" algn="ctr">
              <a:spcBef>
                <a:spcPts val="0"/>
              </a:spcBef>
              <a:buSzPct val="100000"/>
              <a:buFont typeface="Playfair Display"/>
              <a:defRPr sz="4800" b="1">
                <a:latin typeface="Playfair Display"/>
                <a:ea typeface="Playfair Display"/>
                <a:cs typeface="Playfair Display"/>
                <a:sym typeface="Playfair Display"/>
              </a:defRPr>
            </a:lvl2pPr>
            <a:lvl3pPr lvl="2" algn="ctr">
              <a:spcBef>
                <a:spcPts val="0"/>
              </a:spcBef>
              <a:buSzPct val="100000"/>
              <a:buFont typeface="Playfair Display"/>
              <a:defRPr sz="4800" b="1">
                <a:latin typeface="Playfair Display"/>
                <a:ea typeface="Playfair Display"/>
                <a:cs typeface="Playfair Display"/>
                <a:sym typeface="Playfair Display"/>
              </a:defRPr>
            </a:lvl3pPr>
            <a:lvl4pPr lvl="3" algn="ctr">
              <a:spcBef>
                <a:spcPts val="0"/>
              </a:spcBef>
              <a:buSzPct val="100000"/>
              <a:buFont typeface="Playfair Display"/>
              <a:defRPr sz="4800" b="1">
                <a:latin typeface="Playfair Display"/>
                <a:ea typeface="Playfair Display"/>
                <a:cs typeface="Playfair Display"/>
                <a:sym typeface="Playfair Display"/>
              </a:defRPr>
            </a:lvl4pPr>
            <a:lvl5pPr lvl="4" algn="ctr">
              <a:spcBef>
                <a:spcPts val="0"/>
              </a:spcBef>
              <a:buSzPct val="100000"/>
              <a:buFont typeface="Playfair Display"/>
              <a:defRPr sz="4800" b="1">
                <a:latin typeface="Playfair Display"/>
                <a:ea typeface="Playfair Display"/>
                <a:cs typeface="Playfair Display"/>
                <a:sym typeface="Playfair Display"/>
              </a:defRPr>
            </a:lvl5pPr>
            <a:lvl6pPr lvl="5" algn="ctr">
              <a:spcBef>
                <a:spcPts val="0"/>
              </a:spcBef>
              <a:buSzPct val="100000"/>
              <a:buFont typeface="Playfair Display"/>
              <a:defRPr sz="4800" b="1">
                <a:latin typeface="Playfair Display"/>
                <a:ea typeface="Playfair Display"/>
                <a:cs typeface="Playfair Display"/>
                <a:sym typeface="Playfair Display"/>
              </a:defRPr>
            </a:lvl6pPr>
            <a:lvl7pPr lvl="6" algn="ctr">
              <a:spcBef>
                <a:spcPts val="0"/>
              </a:spcBef>
              <a:buSzPct val="100000"/>
              <a:buFont typeface="Playfair Display"/>
              <a:defRPr sz="4800" b="1">
                <a:latin typeface="Playfair Display"/>
                <a:ea typeface="Playfair Display"/>
                <a:cs typeface="Playfair Display"/>
                <a:sym typeface="Playfair Display"/>
              </a:defRPr>
            </a:lvl7pPr>
            <a:lvl8pPr lvl="7" algn="ctr">
              <a:spcBef>
                <a:spcPts val="0"/>
              </a:spcBef>
              <a:buSzPct val="100000"/>
              <a:buFont typeface="Playfair Display"/>
              <a:defRPr sz="4800" b="1">
                <a:latin typeface="Playfair Display"/>
                <a:ea typeface="Playfair Display"/>
                <a:cs typeface="Playfair Display"/>
                <a:sym typeface="Playfair Display"/>
              </a:defRPr>
            </a:lvl8pPr>
            <a:lvl9pPr lvl="8" algn="ctr">
              <a:spcBef>
                <a:spcPts val="0"/>
              </a:spcBef>
              <a:buSzPct val="100000"/>
              <a:buFont typeface="Playfair Display"/>
              <a:defRPr sz="4800" b="1">
                <a:latin typeface="Playfair Display"/>
                <a:ea typeface="Playfair Display"/>
                <a:cs typeface="Playfair Display"/>
                <a:sym typeface="Playfair Display"/>
              </a:defRPr>
            </a:lvl9pPr>
          </a:lstStyle>
          <a:p>
            <a:endParaRPr/>
          </a:p>
        </p:txBody>
      </p:sp>
      <p:sp>
        <p:nvSpPr>
          <p:cNvPr id="18" name="Shape 18"/>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234075"/>
            <a:ext cx="8520600" cy="3334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234050"/>
            <a:ext cx="3999900" cy="33348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234050"/>
            <a:ext cx="3999900" cy="33348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1pPr>
            <a:lvl2pPr lvl="1">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2pPr>
            <a:lvl3pPr lvl="2">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3pPr>
            <a:lvl4pPr lvl="3">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4pPr>
            <a:lvl5pPr lvl="4">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5pPr>
            <a:lvl6pPr lvl="5">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6pPr>
            <a:lvl7pPr lvl="6">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7pPr>
            <a:lvl8pPr lvl="7">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8pPr>
            <a:lvl9pPr lvl="8">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9pPr>
          </a:lstStyle>
          <a:p>
            <a:endParaRPr/>
          </a:p>
        </p:txBody>
      </p:sp>
      <p:sp>
        <p:nvSpPr>
          <p:cNvPr id="37" name="Shape 3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265500" y="1081675"/>
            <a:ext cx="4045200" cy="17862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9214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4" name="Shape 44"/>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7999" y="4688758"/>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234075"/>
            <a:ext cx="8520600" cy="33348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layfair Display"/>
              <a:defRPr sz="1800">
                <a:solidFill>
                  <a:schemeClr val="dk2"/>
                </a:solidFill>
                <a:latin typeface="Playfair Display"/>
                <a:ea typeface="Playfair Display"/>
                <a:cs typeface="Playfair Display"/>
                <a:sym typeface="Playfair Display"/>
              </a:defRPr>
            </a:lvl1pPr>
            <a:lvl2pPr lvl="1">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2pPr>
            <a:lvl3pPr lvl="2">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3pPr>
            <a:lvl4pPr lvl="3">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4pPr>
            <a:lvl5pPr lvl="4">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5pPr>
            <a:lvl6pPr lvl="5">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6pPr>
            <a:lvl7pPr lvl="6">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7pPr>
            <a:lvl8pPr lvl="7">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8pPr>
            <a:lvl9pPr lvl="8">
              <a:lnSpc>
                <a:spcPct val="115000"/>
              </a:lnSpc>
              <a:spcBef>
                <a:spcPts val="0"/>
              </a:spcBef>
              <a:spcAft>
                <a:spcPts val="1600"/>
              </a:spcAft>
              <a:buClr>
                <a:schemeClr val="dk2"/>
              </a:buClr>
              <a:buFont typeface="Playfair Display"/>
              <a:defRPr>
                <a:solidFill>
                  <a:schemeClr val="dk2"/>
                </a:solidFill>
                <a:latin typeface="Playfair Display"/>
                <a:ea typeface="Playfair Display"/>
                <a:cs typeface="Playfair Display"/>
                <a:sym typeface="Playfair Display"/>
              </a:defRPr>
            </a:lvl9pPr>
          </a:lstStyle>
          <a:p>
            <a:endParaRPr/>
          </a:p>
        </p:txBody>
      </p:sp>
      <p:sp>
        <p:nvSpPr>
          <p:cNvPr id="8" name="Shape 8"/>
          <p:cNvSpPr txBox="1">
            <a:spLocks noGrp="1"/>
          </p:cNvSpPr>
          <p:nvPr>
            <p:ph type="sldNum" idx="12"/>
          </p:nvPr>
        </p:nvSpPr>
        <p:spPr>
          <a:xfrm>
            <a:off x="8497999" y="4688758"/>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Playfair Display"/>
                <a:ea typeface="Playfair Display"/>
                <a:cs typeface="Playfair Display"/>
                <a:sym typeface="Playfair Display"/>
              </a:rPr>
              <a:t>‹#›</a:t>
            </a:fld>
            <a:endParaRPr lang="en" sz="1000">
              <a:solidFill>
                <a:schemeClr val="dk2"/>
              </a:solidFill>
              <a:latin typeface="Playfair Display"/>
              <a:ea typeface="Playfair Display"/>
              <a:cs typeface="Playfair Display"/>
              <a:sym typeface="Playfair Display"/>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Shape 58"/>
          <p:cNvPicPr preferRelativeResize="0"/>
          <p:nvPr/>
        </p:nvPicPr>
        <p:blipFill>
          <a:blip r:embed="rId3">
            <a:alphaModFix/>
          </a:blip>
          <a:stretch>
            <a:fillRect/>
          </a:stretch>
        </p:blipFill>
        <p:spPr>
          <a:xfrm>
            <a:off x="0" y="0"/>
            <a:ext cx="9144000" cy="4133376"/>
          </a:xfrm>
          <a:prstGeom prst="rect">
            <a:avLst/>
          </a:prstGeom>
          <a:noFill/>
          <a:ln>
            <a:noFill/>
          </a:ln>
        </p:spPr>
      </p:pic>
      <p:sp>
        <p:nvSpPr>
          <p:cNvPr id="59" name="Shape 59"/>
          <p:cNvSpPr txBox="1"/>
          <p:nvPr/>
        </p:nvSpPr>
        <p:spPr>
          <a:xfrm>
            <a:off x="1248925" y="1538400"/>
            <a:ext cx="8046000" cy="2066700"/>
          </a:xfrm>
          <a:prstGeom prst="rect">
            <a:avLst/>
          </a:prstGeom>
          <a:noFill/>
          <a:ln>
            <a:noFill/>
          </a:ln>
        </p:spPr>
        <p:txBody>
          <a:bodyPr lIns="91425" tIns="91425" rIns="91425" bIns="91425" anchor="t" anchorCtr="0">
            <a:noAutofit/>
          </a:bodyPr>
          <a:lstStyle/>
          <a:p>
            <a:pPr lvl="0">
              <a:spcBef>
                <a:spcPts val="0"/>
              </a:spcBef>
              <a:buNone/>
            </a:pPr>
            <a:r>
              <a:rPr lang="en" sz="4400" b="1">
                <a:solidFill>
                  <a:srgbClr val="FFFFFF"/>
                </a:solidFill>
                <a:latin typeface="Playfair Display"/>
                <a:ea typeface="Playfair Display"/>
                <a:cs typeface="Playfair Display"/>
                <a:sym typeface="Playfair Display"/>
              </a:rPr>
              <a:t>Twitter US Airline Sentiment</a:t>
            </a:r>
          </a:p>
        </p:txBody>
      </p:sp>
      <p:pic>
        <p:nvPicPr>
          <p:cNvPr id="60" name="Shape 60"/>
          <p:cNvPicPr preferRelativeResize="0"/>
          <p:nvPr/>
        </p:nvPicPr>
        <p:blipFill>
          <a:blip r:embed="rId4">
            <a:alphaModFix/>
          </a:blip>
          <a:stretch>
            <a:fillRect/>
          </a:stretch>
        </p:blipFill>
        <p:spPr>
          <a:xfrm>
            <a:off x="83750" y="1538399"/>
            <a:ext cx="1165175" cy="1165175"/>
          </a:xfrm>
          <a:prstGeom prst="rect">
            <a:avLst/>
          </a:prstGeom>
          <a:noFill/>
          <a:ln>
            <a:noFill/>
          </a:ln>
        </p:spPr>
      </p:pic>
      <p:sp>
        <p:nvSpPr>
          <p:cNvPr id="61" name="Shape 61"/>
          <p:cNvSpPr txBox="1"/>
          <p:nvPr/>
        </p:nvSpPr>
        <p:spPr>
          <a:xfrm>
            <a:off x="998500" y="4434250"/>
            <a:ext cx="6432300" cy="650100"/>
          </a:xfrm>
          <a:prstGeom prst="rect">
            <a:avLst/>
          </a:prstGeom>
          <a:noFill/>
          <a:ln>
            <a:noFill/>
          </a:ln>
        </p:spPr>
        <p:txBody>
          <a:bodyPr lIns="91425" tIns="91425" rIns="91425" bIns="91425" anchor="t" anchorCtr="0">
            <a:noAutofit/>
          </a:bodyPr>
          <a:lstStyle/>
          <a:p>
            <a:pPr lvl="0">
              <a:spcBef>
                <a:spcPts val="0"/>
              </a:spcBef>
              <a:buNone/>
            </a:pPr>
            <a:r>
              <a:rPr lang="en" sz="1800" b="1" dirty="0" smtClean="0">
                <a:solidFill>
                  <a:srgbClr val="351C75"/>
                </a:solidFill>
                <a:latin typeface="Comic Sans MS"/>
                <a:ea typeface="Comic Sans MS"/>
                <a:cs typeface="Comic Sans MS"/>
                <a:sym typeface="Comic Sans MS"/>
              </a:rPr>
              <a:t>Abhinav Singh, MIT</a:t>
            </a:r>
            <a:endParaRPr lang="en" b="1" dirty="0">
              <a:solidFill>
                <a:srgbClr val="351C75"/>
              </a:solidFill>
              <a:latin typeface="Comic Sans MS"/>
              <a:ea typeface="Comic Sans MS"/>
              <a:cs typeface="Comic Sans MS"/>
              <a:sym typeface="Comic Sans MS"/>
            </a:endParaRPr>
          </a:p>
        </p:txBody>
      </p:sp>
      <p:pic>
        <p:nvPicPr>
          <p:cNvPr id="62" name="Shape 62"/>
          <p:cNvPicPr preferRelativeResize="0"/>
          <p:nvPr/>
        </p:nvPicPr>
        <p:blipFill>
          <a:blip r:embed="rId5">
            <a:alphaModFix/>
          </a:blip>
          <a:stretch>
            <a:fillRect/>
          </a:stretch>
        </p:blipFill>
        <p:spPr>
          <a:xfrm rot="1227024">
            <a:off x="7364760" y="4302303"/>
            <a:ext cx="1106711" cy="774697"/>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38925" y="0"/>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Overall Word Cloud for Negative Sentiment</a:t>
            </a:r>
          </a:p>
        </p:txBody>
      </p:sp>
      <p:pic>
        <p:nvPicPr>
          <p:cNvPr id="172" name="Shape 172"/>
          <p:cNvPicPr preferRelativeResize="0"/>
          <p:nvPr/>
        </p:nvPicPr>
        <p:blipFill>
          <a:blip r:embed="rId3">
            <a:alphaModFix/>
          </a:blip>
          <a:stretch>
            <a:fillRect/>
          </a:stretch>
        </p:blipFill>
        <p:spPr>
          <a:xfrm>
            <a:off x="872262" y="652649"/>
            <a:ext cx="6998536" cy="44908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233500"/>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Negative Tweets by Reason</a:t>
            </a:r>
          </a:p>
        </p:txBody>
      </p:sp>
      <p:pic>
        <p:nvPicPr>
          <p:cNvPr id="178" name="Shape 178"/>
          <p:cNvPicPr preferRelativeResize="0"/>
          <p:nvPr/>
        </p:nvPicPr>
        <p:blipFill>
          <a:blip r:embed="rId3">
            <a:alphaModFix/>
          </a:blip>
          <a:stretch>
            <a:fillRect/>
          </a:stretch>
        </p:blipFill>
        <p:spPr>
          <a:xfrm>
            <a:off x="0" y="1318449"/>
            <a:ext cx="9144000" cy="2951624"/>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0" y="0"/>
            <a:ext cx="8122968" cy="2572274"/>
          </a:xfrm>
          <a:prstGeom prst="rect">
            <a:avLst/>
          </a:prstGeom>
          <a:noFill/>
          <a:ln>
            <a:noFill/>
          </a:ln>
        </p:spPr>
      </p:pic>
      <p:pic>
        <p:nvPicPr>
          <p:cNvPr id="184" name="Shape 184"/>
          <p:cNvPicPr preferRelativeResize="0"/>
          <p:nvPr/>
        </p:nvPicPr>
        <p:blipFill>
          <a:blip r:embed="rId4">
            <a:alphaModFix/>
          </a:blip>
          <a:stretch>
            <a:fillRect/>
          </a:stretch>
        </p:blipFill>
        <p:spPr>
          <a:xfrm>
            <a:off x="0" y="2592638"/>
            <a:ext cx="8122975" cy="2550862"/>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235100" y="190950"/>
            <a:ext cx="867268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dirty="0" smtClean="0">
                <a:solidFill>
                  <a:srgbClr val="FFFFFF"/>
                </a:solidFill>
              </a:rPr>
              <a:t>US </a:t>
            </a:r>
            <a:r>
              <a:rPr lang="en" dirty="0">
                <a:solidFill>
                  <a:srgbClr val="FFFFFF"/>
                </a:solidFill>
              </a:rPr>
              <a:t>AIRLINES</a:t>
            </a:r>
          </a:p>
        </p:txBody>
      </p:sp>
      <p:pic>
        <p:nvPicPr>
          <p:cNvPr id="3" name="Picture 2"/>
          <p:cNvPicPr>
            <a:picLocks noChangeAspect="1"/>
          </p:cNvPicPr>
          <p:nvPr/>
        </p:nvPicPr>
        <p:blipFill>
          <a:blip r:embed="rId3"/>
          <a:stretch>
            <a:fillRect/>
          </a:stretch>
        </p:blipFill>
        <p:spPr>
          <a:xfrm>
            <a:off x="62345" y="831272"/>
            <a:ext cx="9005456" cy="4231795"/>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0249" y="144000"/>
            <a:ext cx="8632859" cy="576436"/>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dirty="0" smtClean="0">
                <a:solidFill>
                  <a:srgbClr val="FFFFFF"/>
                </a:solidFill>
              </a:rPr>
              <a:t>VIRGIN AIRLINES</a:t>
            </a:r>
            <a:r>
              <a:rPr lang="en" dirty="0" smtClean="0"/>
              <a:t> </a:t>
            </a:r>
            <a:endParaRPr lang="en" dirty="0"/>
          </a:p>
        </p:txBody>
      </p:sp>
      <p:pic>
        <p:nvPicPr>
          <p:cNvPr id="4" name="Picture 3"/>
          <p:cNvPicPr>
            <a:picLocks noChangeAspect="1"/>
          </p:cNvPicPr>
          <p:nvPr/>
        </p:nvPicPr>
        <p:blipFill>
          <a:blip r:embed="rId3"/>
          <a:stretch>
            <a:fillRect/>
          </a:stretch>
        </p:blipFill>
        <p:spPr>
          <a:xfrm>
            <a:off x="62345" y="936171"/>
            <a:ext cx="9081655" cy="4207329"/>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62550" y="143225"/>
            <a:ext cx="8749832"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dirty="0" smtClean="0">
                <a:solidFill>
                  <a:srgbClr val="FFFFFF"/>
                </a:solidFill>
              </a:rPr>
              <a:t>DELTA</a:t>
            </a:r>
            <a:endParaRPr lang="en" dirty="0">
              <a:solidFill>
                <a:srgbClr val="FFFFFF"/>
              </a:solidFill>
            </a:endParaRPr>
          </a:p>
        </p:txBody>
      </p:sp>
      <p:pic>
        <p:nvPicPr>
          <p:cNvPr id="2" name="Picture 1"/>
          <p:cNvPicPr>
            <a:picLocks noChangeAspect="1"/>
          </p:cNvPicPr>
          <p:nvPr/>
        </p:nvPicPr>
        <p:blipFill>
          <a:blip r:embed="rId3"/>
          <a:stretch>
            <a:fillRect/>
          </a:stretch>
        </p:blipFill>
        <p:spPr>
          <a:xfrm>
            <a:off x="48491" y="810058"/>
            <a:ext cx="9040091" cy="4274559"/>
          </a:xfrm>
          <a:prstGeom prst="rect">
            <a:avLst/>
          </a:prstGeom>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lvl="0"/>
            <a:r>
              <a:rPr lang="en-IN" dirty="0">
                <a:solidFill>
                  <a:srgbClr val="FFFFFF"/>
                </a:solidFill>
              </a:rPr>
              <a:t>How can we predict the sentiment by Tweets?</a:t>
            </a:r>
            <a:endParaRPr lang="en" dirty="0">
              <a:solidFill>
                <a:srgbClr val="FFFFFF"/>
              </a:solidFill>
            </a:endParaRPr>
          </a:p>
        </p:txBody>
      </p:sp>
      <p:sp>
        <p:nvSpPr>
          <p:cNvPr id="208" name="Shape 208"/>
          <p:cNvSpPr txBox="1">
            <a:spLocks noGrp="1"/>
          </p:cNvSpPr>
          <p:nvPr>
            <p:ph type="body" idx="1"/>
          </p:nvPr>
        </p:nvSpPr>
        <p:spPr>
          <a:xfrm>
            <a:off x="311700" y="1234075"/>
            <a:ext cx="5185800" cy="3334800"/>
          </a:xfrm>
          <a:prstGeom prst="rect">
            <a:avLst/>
          </a:prstGeom>
        </p:spPr>
        <p:txBody>
          <a:bodyPr lIns="91425" tIns="91425" rIns="91425" bIns="91425" anchor="t" anchorCtr="0">
            <a:noAutofit/>
          </a:bodyPr>
          <a:lstStyle/>
          <a:p>
            <a:pPr lvl="0">
              <a:spcBef>
                <a:spcPts val="0"/>
              </a:spcBef>
              <a:buNone/>
            </a:pPr>
            <a:r>
              <a:rPr lang="en" dirty="0">
                <a:solidFill>
                  <a:srgbClr val="222222"/>
                </a:solidFill>
                <a:highlight>
                  <a:srgbClr val="FFFFFF"/>
                </a:highlight>
              </a:rPr>
              <a:t>Process of deriving high-quality information from </a:t>
            </a:r>
            <a:r>
              <a:rPr lang="en" b="1" dirty="0">
                <a:solidFill>
                  <a:srgbClr val="222222"/>
                </a:solidFill>
                <a:highlight>
                  <a:srgbClr val="FFFFFF"/>
                </a:highlight>
              </a:rPr>
              <a:t>text</a:t>
            </a:r>
          </a:p>
          <a:p>
            <a:pPr lvl="0">
              <a:spcBef>
                <a:spcPts val="0"/>
              </a:spcBef>
              <a:buNone/>
            </a:pPr>
            <a:r>
              <a:rPr lang="en" dirty="0">
                <a:solidFill>
                  <a:srgbClr val="222222"/>
                </a:solidFill>
                <a:highlight>
                  <a:srgbClr val="FFFFFF"/>
                </a:highlight>
              </a:rPr>
              <a:t>Based on principles of Information Retrieval theory</a:t>
            </a:r>
          </a:p>
          <a:p>
            <a:pPr lvl="0">
              <a:spcBef>
                <a:spcPts val="0"/>
              </a:spcBef>
              <a:buNone/>
            </a:pPr>
            <a:r>
              <a:rPr lang="en" dirty="0">
                <a:solidFill>
                  <a:srgbClr val="222222"/>
                </a:solidFill>
                <a:highlight>
                  <a:srgbClr val="FFFFFF"/>
                </a:highlight>
              </a:rPr>
              <a:t>Library tm </a:t>
            </a:r>
            <a:r>
              <a:rPr lang="en" dirty="0" smtClean="0">
                <a:solidFill>
                  <a:srgbClr val="222222"/>
                </a:solidFill>
                <a:highlight>
                  <a:srgbClr val="FFFFFF"/>
                </a:highlight>
              </a:rPr>
              <a:t> &amp; Sentiment in </a:t>
            </a:r>
            <a:r>
              <a:rPr lang="en" dirty="0">
                <a:solidFill>
                  <a:srgbClr val="222222"/>
                </a:solidFill>
                <a:highlight>
                  <a:srgbClr val="FFFFFF"/>
                </a:highlight>
              </a:rPr>
              <a:t>R</a:t>
            </a:r>
          </a:p>
          <a:p>
            <a:pPr lvl="0">
              <a:spcBef>
                <a:spcPts val="0"/>
              </a:spcBef>
              <a:buNone/>
            </a:pPr>
            <a:endParaRPr dirty="0">
              <a:solidFill>
                <a:srgbClr val="222222"/>
              </a:solidFill>
              <a:highlight>
                <a:srgbClr val="FFFFFF"/>
              </a:highlight>
            </a:endParaRPr>
          </a:p>
          <a:p>
            <a:pPr lvl="0">
              <a:spcBef>
                <a:spcPts val="0"/>
              </a:spcBef>
              <a:buNone/>
            </a:pPr>
            <a:endParaRPr dirty="0">
              <a:solidFill>
                <a:srgbClr val="222222"/>
              </a:solidFill>
              <a:highlight>
                <a:srgbClr val="FFFFFF"/>
              </a:highlight>
            </a:endParaRPr>
          </a:p>
        </p:txBody>
      </p:sp>
      <p:pic>
        <p:nvPicPr>
          <p:cNvPr id="2" name="Picture 1"/>
          <p:cNvPicPr>
            <a:picLocks noChangeAspect="1"/>
          </p:cNvPicPr>
          <p:nvPr/>
        </p:nvPicPr>
        <p:blipFill>
          <a:blip r:embed="rId3"/>
          <a:stretch>
            <a:fillRect/>
          </a:stretch>
        </p:blipFill>
        <p:spPr>
          <a:xfrm>
            <a:off x="311701" y="1234075"/>
            <a:ext cx="8596772" cy="347603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dirty="0" smtClean="0">
                <a:solidFill>
                  <a:srgbClr val="FFFFFF"/>
                </a:solidFill>
              </a:rPr>
              <a:t>Problem</a:t>
            </a:r>
            <a:endParaRPr lang="en" dirty="0">
              <a:solidFill>
                <a:srgbClr val="FFFFFF"/>
              </a:solidFill>
            </a:endParaRPr>
          </a:p>
        </p:txBody>
      </p:sp>
      <p:sp>
        <p:nvSpPr>
          <p:cNvPr id="87" name="Shape 87"/>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a:spcBef>
                <a:spcPts val="1400"/>
              </a:spcBef>
            </a:pPr>
            <a:r>
              <a:rPr lang="en-US" sz="2000" dirty="0"/>
              <a:t>Analyzing the tweet sentiments of travelers who flew on U.S. </a:t>
            </a:r>
            <a:r>
              <a:rPr lang="en-US" sz="2000" dirty="0" smtClean="0"/>
              <a:t>airlines. I have </a:t>
            </a:r>
            <a:r>
              <a:rPr lang="en-US" sz="2000" dirty="0"/>
              <a:t>to </a:t>
            </a:r>
            <a:r>
              <a:rPr lang="en-US" sz="2000" dirty="0" smtClean="0"/>
              <a:t>answered </a:t>
            </a:r>
            <a:r>
              <a:rPr lang="en-US" sz="2000" dirty="0"/>
              <a:t>various questions, like:</a:t>
            </a:r>
          </a:p>
          <a:p>
            <a:pPr marL="285750" lvl="1" indent="-285750">
              <a:spcBef>
                <a:spcPts val="1200"/>
              </a:spcBef>
              <a:buFont typeface="Arial" panose="020B0604020202020204" pitchFamily="34" charset="0"/>
              <a:buChar char="•"/>
            </a:pPr>
            <a:r>
              <a:rPr lang="en-US" sz="1600" dirty="0"/>
              <a:t>Text analysis of the user tweets to find out the reasons behind the user’s sentiments. </a:t>
            </a:r>
            <a:endParaRPr lang="en-US" sz="1600" dirty="0" smtClean="0"/>
          </a:p>
          <a:p>
            <a:pPr marL="285750" lvl="1" indent="-285750">
              <a:spcBef>
                <a:spcPts val="1200"/>
              </a:spcBef>
              <a:buFont typeface="Arial" panose="020B0604020202020204" pitchFamily="34" charset="0"/>
              <a:buChar char="•"/>
            </a:pPr>
            <a:r>
              <a:rPr lang="en-US" sz="1600" dirty="0" smtClean="0"/>
              <a:t>Find </a:t>
            </a:r>
            <a:r>
              <a:rPr lang="en-US" sz="1600" dirty="0"/>
              <a:t>out which airlines which provide best and worst customer satisfaction. </a:t>
            </a:r>
          </a:p>
          <a:p>
            <a:pPr marL="285750" lvl="1" indent="-285750">
              <a:spcBef>
                <a:spcPts val="1200"/>
              </a:spcBef>
              <a:buFont typeface="Arial" panose="020B0604020202020204" pitchFamily="34" charset="0"/>
              <a:buChar char="•"/>
            </a:pPr>
            <a:r>
              <a:rPr lang="en-US" sz="1600" dirty="0"/>
              <a:t>Get the most discussed topics among various airlines.</a:t>
            </a:r>
          </a:p>
          <a:p>
            <a:pPr marL="285750" lvl="1" indent="-285750">
              <a:spcBef>
                <a:spcPts val="1200"/>
              </a:spcBef>
              <a:buFont typeface="Arial" panose="020B0604020202020204" pitchFamily="34" charset="0"/>
              <a:buChar char="•"/>
            </a:pPr>
            <a:r>
              <a:rPr lang="en-US" sz="1600" dirty="0"/>
              <a:t>Other interesting stats and graphs.</a:t>
            </a: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lvl="0"/>
            <a:r>
              <a:rPr lang="en-US" dirty="0">
                <a:solidFill>
                  <a:srgbClr val="FFFFFF"/>
                </a:solidFill>
              </a:rPr>
              <a:t>Twitter Data (Airline</a:t>
            </a:r>
            <a:r>
              <a:rPr lang="en-US" dirty="0" smtClean="0">
                <a:solidFill>
                  <a:srgbClr val="FFFFFF"/>
                </a:solidFill>
              </a:rPr>
              <a:t>)</a:t>
            </a:r>
            <a:endParaRPr lang="en" dirty="0">
              <a:solidFill>
                <a:srgbClr val="FFFFFF"/>
              </a:solidFill>
            </a:endParaRPr>
          </a:p>
        </p:txBody>
      </p:sp>
      <p:sp>
        <p:nvSpPr>
          <p:cNvPr id="87" name="Shape 87"/>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a:spcBef>
                <a:spcPts val="1400"/>
              </a:spcBef>
            </a:pPr>
            <a:r>
              <a:rPr lang="en-US" sz="2000" dirty="0"/>
              <a:t>15000 users’ tweets and metadata; about their reaction/opinion/review about a particular airline.</a:t>
            </a:r>
          </a:p>
          <a:p>
            <a:pPr>
              <a:spcBef>
                <a:spcPts val="1400"/>
              </a:spcBef>
            </a:pPr>
            <a:r>
              <a:rPr lang="en-US" sz="2000" dirty="0"/>
              <a:t>CSV format</a:t>
            </a:r>
            <a:r>
              <a:rPr lang="en-US" sz="2000" dirty="0" smtClean="0"/>
              <a:t>.</a:t>
            </a:r>
          </a:p>
          <a:p>
            <a:pPr>
              <a:spcBef>
                <a:spcPts val="1400"/>
              </a:spcBef>
            </a:pPr>
            <a:r>
              <a:rPr lang="en-US" sz="2000" dirty="0"/>
              <a:t>Included Six Airlines for comparisons.</a:t>
            </a:r>
          </a:p>
          <a:p>
            <a:pPr>
              <a:spcBef>
                <a:spcPts val="1400"/>
              </a:spcBef>
            </a:pPr>
            <a:r>
              <a:rPr lang="en-US" sz="2000" dirty="0"/>
              <a:t>13 features used for associating analysis with inference</a:t>
            </a:r>
          </a:p>
          <a:p>
            <a:endParaRPr lang="en-US" dirty="0"/>
          </a:p>
        </p:txBody>
      </p:sp>
    </p:spTree>
    <p:extLst>
      <p:ext uri="{BB962C8B-B14F-4D97-AF65-F5344CB8AC3E}">
        <p14:creationId xmlns:p14="http://schemas.microsoft.com/office/powerpoint/2010/main" val="4250511317"/>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Overall Count of Tweets</a:t>
            </a:r>
          </a:p>
        </p:txBody>
      </p:sp>
      <p:sp>
        <p:nvSpPr>
          <p:cNvPr id="87" name="Shape 87"/>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
              <a:t>            </a:t>
            </a:r>
            <a:r>
              <a:rPr lang="en" b="1"/>
              <a:t>Total Tweets: 14,640</a:t>
            </a:r>
          </a:p>
        </p:txBody>
      </p:sp>
      <p:pic>
        <p:nvPicPr>
          <p:cNvPr id="88" name="Shape 88"/>
          <p:cNvPicPr preferRelativeResize="0"/>
          <p:nvPr/>
        </p:nvPicPr>
        <p:blipFill>
          <a:blip r:embed="rId3">
            <a:alphaModFix/>
          </a:blip>
          <a:stretch>
            <a:fillRect/>
          </a:stretch>
        </p:blipFill>
        <p:spPr>
          <a:xfrm>
            <a:off x="348300" y="3357450"/>
            <a:ext cx="8447400" cy="1462050"/>
          </a:xfrm>
          <a:prstGeom prst="rect">
            <a:avLst/>
          </a:prstGeom>
          <a:noFill/>
          <a:ln>
            <a:noFill/>
          </a:ln>
        </p:spPr>
      </p:pic>
      <p:pic>
        <p:nvPicPr>
          <p:cNvPr id="89" name="Shape 89"/>
          <p:cNvPicPr preferRelativeResize="0"/>
          <p:nvPr/>
        </p:nvPicPr>
        <p:blipFill>
          <a:blip r:embed="rId4">
            <a:alphaModFix/>
          </a:blip>
          <a:stretch>
            <a:fillRect/>
          </a:stretch>
        </p:blipFill>
        <p:spPr>
          <a:xfrm>
            <a:off x="3544350" y="1209024"/>
            <a:ext cx="2151824" cy="2070100"/>
          </a:xfrm>
          <a:prstGeom prst="rect">
            <a:avLst/>
          </a:prstGeom>
          <a:noFill/>
          <a:ln>
            <a:noFill/>
          </a:ln>
        </p:spPr>
      </p:pic>
      <p:pic>
        <p:nvPicPr>
          <p:cNvPr id="90" name="Shape 90"/>
          <p:cNvPicPr preferRelativeResize="0"/>
          <p:nvPr/>
        </p:nvPicPr>
        <p:blipFill>
          <a:blip r:embed="rId5">
            <a:alphaModFix/>
          </a:blip>
          <a:stretch>
            <a:fillRect/>
          </a:stretch>
        </p:blipFill>
        <p:spPr>
          <a:xfrm>
            <a:off x="6205625" y="1775112"/>
            <a:ext cx="1779649" cy="937925"/>
          </a:xfrm>
          <a:prstGeom prst="rect">
            <a:avLst/>
          </a:prstGeom>
          <a:noFill/>
          <a:ln>
            <a:noFill/>
          </a:ln>
        </p:spPr>
      </p:pic>
    </p:spTree>
    <p:extLst>
      <p:ext uri="{BB962C8B-B14F-4D97-AF65-F5344CB8AC3E}">
        <p14:creationId xmlns:p14="http://schemas.microsoft.com/office/powerpoint/2010/main" val="6663737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dirty="0">
                <a:solidFill>
                  <a:srgbClr val="FFFFFF"/>
                </a:solidFill>
              </a:rPr>
              <a:t>Proportion of Tweet sentiment by Airline</a:t>
            </a:r>
          </a:p>
        </p:txBody>
      </p:sp>
      <p:sp>
        <p:nvSpPr>
          <p:cNvPr id="96" name="Shape 96"/>
          <p:cNvSpPr txBox="1">
            <a:spLocks noGrp="1"/>
          </p:cNvSpPr>
          <p:nvPr>
            <p:ph type="body" idx="1"/>
          </p:nvPr>
        </p:nvSpPr>
        <p:spPr>
          <a:xfrm>
            <a:off x="311700" y="1204350"/>
            <a:ext cx="8520600" cy="3334800"/>
          </a:xfrm>
          <a:prstGeom prst="rect">
            <a:avLst/>
          </a:prstGeom>
        </p:spPr>
        <p:txBody>
          <a:bodyPr lIns="91425" tIns="91425" rIns="91425" bIns="91425" anchor="t" anchorCtr="0">
            <a:noAutofit/>
          </a:bodyPr>
          <a:lstStyle/>
          <a:p>
            <a:pPr lvl="0">
              <a:spcBef>
                <a:spcPts val="0"/>
              </a:spcBef>
              <a:buNone/>
            </a:pPr>
            <a:r>
              <a:rPr lang="en" dirty="0"/>
              <a:t>US Airways </a:t>
            </a:r>
          </a:p>
          <a:p>
            <a:pPr lvl="0">
              <a:spcBef>
                <a:spcPts val="0"/>
              </a:spcBef>
              <a:buNone/>
            </a:pPr>
            <a:endParaRPr dirty="0"/>
          </a:p>
          <a:p>
            <a:pPr lvl="0">
              <a:spcBef>
                <a:spcPts val="0"/>
              </a:spcBef>
              <a:buNone/>
            </a:pPr>
            <a:r>
              <a:rPr lang="en" dirty="0" smtClean="0"/>
              <a:t>Delta</a:t>
            </a:r>
            <a:endParaRPr lang="en" dirty="0"/>
          </a:p>
          <a:p>
            <a:pPr lvl="0">
              <a:spcBef>
                <a:spcPts val="0"/>
              </a:spcBef>
              <a:buNone/>
            </a:pPr>
            <a:endParaRPr dirty="0"/>
          </a:p>
          <a:p>
            <a:pPr lvl="0">
              <a:spcBef>
                <a:spcPts val="0"/>
              </a:spcBef>
              <a:buNone/>
            </a:pPr>
            <a:r>
              <a:rPr lang="en" dirty="0"/>
              <a:t>Virgin America </a:t>
            </a:r>
          </a:p>
        </p:txBody>
      </p:sp>
      <p:pic>
        <p:nvPicPr>
          <p:cNvPr id="97" name="Shape 97"/>
          <p:cNvPicPr preferRelativeResize="0"/>
          <p:nvPr/>
        </p:nvPicPr>
        <p:blipFill>
          <a:blip r:embed="rId3">
            <a:alphaModFix/>
          </a:blip>
          <a:stretch>
            <a:fillRect/>
          </a:stretch>
        </p:blipFill>
        <p:spPr>
          <a:xfrm>
            <a:off x="3147800" y="1425625"/>
            <a:ext cx="4000500" cy="3143250"/>
          </a:xfrm>
          <a:prstGeom prst="rect">
            <a:avLst/>
          </a:prstGeom>
          <a:noFill/>
          <a:ln>
            <a:noFill/>
          </a:ln>
        </p:spPr>
      </p:pic>
      <p:pic>
        <p:nvPicPr>
          <p:cNvPr id="98" name="Shape 98"/>
          <p:cNvPicPr preferRelativeResize="0"/>
          <p:nvPr/>
        </p:nvPicPr>
        <p:blipFill>
          <a:blip r:embed="rId4">
            <a:alphaModFix/>
          </a:blip>
          <a:stretch>
            <a:fillRect/>
          </a:stretch>
        </p:blipFill>
        <p:spPr>
          <a:xfrm>
            <a:off x="7267625" y="2432524"/>
            <a:ext cx="1564675" cy="824620"/>
          </a:xfrm>
          <a:prstGeom prst="rect">
            <a:avLst/>
          </a:prstGeom>
          <a:noFill/>
          <a:ln>
            <a:noFill/>
          </a:ln>
        </p:spPr>
      </p:pic>
      <p:pic>
        <p:nvPicPr>
          <p:cNvPr id="99" name="Shape 99"/>
          <p:cNvPicPr preferRelativeResize="0"/>
          <p:nvPr/>
        </p:nvPicPr>
        <p:blipFill>
          <a:blip r:embed="rId5">
            <a:alphaModFix/>
          </a:blip>
          <a:stretch>
            <a:fillRect/>
          </a:stretch>
        </p:blipFill>
        <p:spPr>
          <a:xfrm>
            <a:off x="2018149" y="1280912"/>
            <a:ext cx="590050" cy="442550"/>
          </a:xfrm>
          <a:prstGeom prst="rect">
            <a:avLst/>
          </a:prstGeom>
          <a:noFill/>
          <a:ln>
            <a:noFill/>
          </a:ln>
        </p:spPr>
      </p:pic>
      <p:pic>
        <p:nvPicPr>
          <p:cNvPr id="100" name="Shape 100"/>
          <p:cNvPicPr preferRelativeResize="0"/>
          <p:nvPr/>
        </p:nvPicPr>
        <p:blipFill>
          <a:blip r:embed="rId6">
            <a:alphaModFix/>
          </a:blip>
          <a:stretch>
            <a:fillRect/>
          </a:stretch>
        </p:blipFill>
        <p:spPr>
          <a:xfrm>
            <a:off x="2018149" y="2241521"/>
            <a:ext cx="442550" cy="442550"/>
          </a:xfrm>
          <a:prstGeom prst="rect">
            <a:avLst/>
          </a:prstGeom>
          <a:noFill/>
          <a:ln>
            <a:noFill/>
          </a:ln>
        </p:spPr>
      </p:pic>
      <p:pic>
        <p:nvPicPr>
          <p:cNvPr id="101" name="Shape 101"/>
          <p:cNvPicPr preferRelativeResize="0"/>
          <p:nvPr/>
        </p:nvPicPr>
        <p:blipFill>
          <a:blip r:embed="rId7">
            <a:alphaModFix/>
          </a:blip>
          <a:stretch>
            <a:fillRect/>
          </a:stretch>
        </p:blipFill>
        <p:spPr>
          <a:xfrm>
            <a:off x="2018149" y="3321100"/>
            <a:ext cx="590050" cy="495551"/>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Where do most negative tweets come from?</a:t>
            </a:r>
          </a:p>
        </p:txBody>
      </p:sp>
      <p:sp>
        <p:nvSpPr>
          <p:cNvPr id="138" name="Shape 138"/>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dirty="0"/>
              <a:t> </a:t>
            </a:r>
          </a:p>
        </p:txBody>
      </p:sp>
      <p:pic>
        <p:nvPicPr>
          <p:cNvPr id="139" name="Shape 139"/>
          <p:cNvPicPr preferRelativeResize="0"/>
          <p:nvPr/>
        </p:nvPicPr>
        <p:blipFill>
          <a:blip r:embed="rId3">
            <a:alphaModFix/>
          </a:blip>
          <a:stretch>
            <a:fillRect/>
          </a:stretch>
        </p:blipFill>
        <p:spPr>
          <a:xfrm>
            <a:off x="669550" y="1078824"/>
            <a:ext cx="7638822" cy="3942375"/>
          </a:xfrm>
          <a:prstGeom prst="rect">
            <a:avLst/>
          </a:prstGeom>
          <a:noFill/>
          <a:ln>
            <a:noFill/>
          </a:ln>
        </p:spPr>
      </p:pic>
      <p:sp>
        <p:nvSpPr>
          <p:cNvPr id="140" name="Shape 140"/>
          <p:cNvSpPr txBox="1"/>
          <p:nvPr/>
        </p:nvSpPr>
        <p:spPr>
          <a:xfrm>
            <a:off x="6969475" y="3459125"/>
            <a:ext cx="1338900" cy="1482000"/>
          </a:xfrm>
          <a:prstGeom prst="rect">
            <a:avLst/>
          </a:prstGeom>
          <a:noFill/>
          <a:ln>
            <a:noFill/>
          </a:ln>
        </p:spPr>
        <p:txBody>
          <a:bodyPr lIns="91425" tIns="91425" rIns="91425" bIns="91425" anchor="t" anchorCtr="0">
            <a:noAutofit/>
          </a:bodyPr>
          <a:lstStyle/>
          <a:p>
            <a:pPr lvl="0">
              <a:spcBef>
                <a:spcPts val="0"/>
              </a:spcBef>
              <a:buNone/>
            </a:pPr>
            <a:r>
              <a:rPr lang="en" b="1" dirty="0">
                <a:latin typeface="Playfair Display"/>
                <a:ea typeface="Playfair Display"/>
                <a:cs typeface="Playfair Display"/>
                <a:sym typeface="Playfair Display"/>
              </a:rPr>
              <a:t>East Coast:</a:t>
            </a:r>
          </a:p>
          <a:p>
            <a:pPr lvl="0">
              <a:spcBef>
                <a:spcPts val="0"/>
              </a:spcBef>
              <a:buNone/>
            </a:pPr>
            <a:r>
              <a:rPr lang="en" dirty="0">
                <a:latin typeface="Playfair Display"/>
                <a:ea typeface="Playfair Display"/>
                <a:cs typeface="Playfair Display"/>
                <a:sym typeface="Playfair Display"/>
              </a:rPr>
              <a:t>Boston</a:t>
            </a:r>
          </a:p>
          <a:p>
            <a:pPr lvl="0">
              <a:spcBef>
                <a:spcPts val="0"/>
              </a:spcBef>
              <a:buNone/>
            </a:pPr>
            <a:r>
              <a:rPr lang="en" dirty="0">
                <a:latin typeface="Playfair Display"/>
                <a:ea typeface="Playfair Display"/>
                <a:cs typeface="Playfair Display"/>
                <a:sym typeface="Playfair Display"/>
              </a:rPr>
              <a:t>New York</a:t>
            </a:r>
          </a:p>
          <a:p>
            <a:pPr lvl="0">
              <a:spcBef>
                <a:spcPts val="0"/>
              </a:spcBef>
              <a:buNone/>
            </a:pPr>
            <a:r>
              <a:rPr lang="en" dirty="0">
                <a:latin typeface="Playfair Display"/>
                <a:ea typeface="Playfair Display"/>
                <a:cs typeface="Playfair Display"/>
                <a:sym typeface="Playfair Display"/>
              </a:rPr>
              <a:t>Washington</a:t>
            </a:r>
          </a:p>
        </p:txBody>
      </p:sp>
      <p:sp>
        <p:nvSpPr>
          <p:cNvPr id="141" name="Shape 141"/>
          <p:cNvSpPr txBox="1"/>
          <p:nvPr/>
        </p:nvSpPr>
        <p:spPr>
          <a:xfrm>
            <a:off x="250625" y="3539200"/>
            <a:ext cx="1503900" cy="1482000"/>
          </a:xfrm>
          <a:prstGeom prst="rect">
            <a:avLst/>
          </a:prstGeom>
          <a:noFill/>
          <a:ln>
            <a:noFill/>
          </a:ln>
        </p:spPr>
        <p:txBody>
          <a:bodyPr lIns="91425" tIns="91425" rIns="91425" bIns="91425" anchor="t" anchorCtr="0">
            <a:noAutofit/>
          </a:bodyPr>
          <a:lstStyle/>
          <a:p>
            <a:pPr lvl="0" rtl="0">
              <a:spcBef>
                <a:spcPts val="0"/>
              </a:spcBef>
              <a:buNone/>
            </a:pPr>
            <a:r>
              <a:rPr lang="en" b="1" dirty="0">
                <a:latin typeface="Playfair Display"/>
                <a:ea typeface="Playfair Display"/>
                <a:cs typeface="Playfair Display"/>
                <a:sym typeface="Playfair Display"/>
              </a:rPr>
              <a:t>West Coast:</a:t>
            </a:r>
          </a:p>
          <a:p>
            <a:pPr lvl="0">
              <a:spcBef>
                <a:spcPts val="0"/>
              </a:spcBef>
              <a:buNone/>
            </a:pPr>
            <a:r>
              <a:rPr lang="en" dirty="0">
                <a:latin typeface="Playfair Display"/>
                <a:ea typeface="Playfair Display"/>
                <a:cs typeface="Playfair Display"/>
                <a:sym typeface="Playfair Display"/>
              </a:rPr>
              <a:t>San Francisco</a:t>
            </a:r>
          </a:p>
          <a:p>
            <a:pPr lvl="0" rtl="0">
              <a:spcBef>
                <a:spcPts val="0"/>
              </a:spcBef>
              <a:buNone/>
            </a:pPr>
            <a:r>
              <a:rPr lang="en" dirty="0">
                <a:latin typeface="Playfair Display"/>
                <a:ea typeface="Playfair Display"/>
                <a:cs typeface="Playfair Display"/>
                <a:sym typeface="Playfair Display"/>
              </a:rPr>
              <a:t>Los Angeles</a:t>
            </a:r>
          </a:p>
          <a:p>
            <a:pPr lvl="0" rtl="0">
              <a:spcBef>
                <a:spcPts val="0"/>
              </a:spcBef>
              <a:buNone/>
            </a:pPr>
            <a:r>
              <a:rPr lang="en" dirty="0">
                <a:latin typeface="Playfair Display"/>
                <a:ea typeface="Playfair Display"/>
                <a:cs typeface="Playfair Display"/>
                <a:sym typeface="Playfair Display"/>
              </a:rPr>
              <a:t>San Diego</a:t>
            </a:r>
          </a:p>
          <a:p>
            <a:pPr lvl="0" rtl="0">
              <a:spcBef>
                <a:spcPts val="0"/>
              </a:spcBef>
              <a:buNone/>
            </a:pPr>
            <a:r>
              <a:rPr lang="en" dirty="0">
                <a:latin typeface="Playfair Display"/>
                <a:ea typeface="Playfair Display"/>
                <a:cs typeface="Playfair Display"/>
                <a:sym typeface="Playfair Display"/>
              </a:rPr>
              <a:t>Las Vegas</a:t>
            </a:r>
          </a:p>
        </p:txBody>
      </p:sp>
      <p:sp>
        <p:nvSpPr>
          <p:cNvPr id="142" name="Shape 142"/>
          <p:cNvSpPr txBox="1"/>
          <p:nvPr/>
        </p:nvSpPr>
        <p:spPr>
          <a:xfrm>
            <a:off x="5077975" y="1318600"/>
            <a:ext cx="1503900" cy="1482000"/>
          </a:xfrm>
          <a:prstGeom prst="rect">
            <a:avLst/>
          </a:prstGeom>
          <a:noFill/>
          <a:ln>
            <a:noFill/>
          </a:ln>
        </p:spPr>
        <p:txBody>
          <a:bodyPr lIns="91425" tIns="91425" rIns="91425" bIns="91425" anchor="t" anchorCtr="0">
            <a:noAutofit/>
          </a:bodyPr>
          <a:lstStyle/>
          <a:p>
            <a:pPr lvl="0" rtl="0">
              <a:spcBef>
                <a:spcPts val="0"/>
              </a:spcBef>
              <a:buNone/>
            </a:pPr>
            <a:r>
              <a:rPr lang="en" b="1">
                <a:latin typeface="Playfair Display"/>
                <a:ea typeface="Playfair Display"/>
                <a:cs typeface="Playfair Display"/>
                <a:sym typeface="Playfair Display"/>
              </a:rPr>
              <a:t>Midwest:</a:t>
            </a:r>
          </a:p>
          <a:p>
            <a:pPr lvl="0" rtl="0">
              <a:spcBef>
                <a:spcPts val="0"/>
              </a:spcBef>
              <a:buNone/>
            </a:pPr>
            <a:r>
              <a:rPr lang="en">
                <a:latin typeface="Playfair Display"/>
                <a:ea typeface="Playfair Display"/>
                <a:cs typeface="Playfair Display"/>
                <a:sym typeface="Playfair Display"/>
              </a:rPr>
              <a:t>Chicago</a:t>
            </a:r>
          </a:p>
          <a:p>
            <a:pPr lvl="0" rtl="0">
              <a:spcBef>
                <a:spcPts val="0"/>
              </a:spcBef>
              <a:buNone/>
            </a:pPr>
            <a:endParaRPr>
              <a:latin typeface="Playfair Display"/>
              <a:ea typeface="Playfair Display"/>
              <a:cs typeface="Playfair Display"/>
              <a:sym typeface="Playfair Display"/>
            </a:endParaRPr>
          </a:p>
        </p:txBody>
      </p:sp>
      <p:pic>
        <p:nvPicPr>
          <p:cNvPr id="143" name="Shape 143"/>
          <p:cNvPicPr preferRelativeResize="0"/>
          <p:nvPr/>
        </p:nvPicPr>
        <p:blipFill>
          <a:blip r:embed="rId4">
            <a:alphaModFix/>
          </a:blip>
          <a:stretch>
            <a:fillRect/>
          </a:stretch>
        </p:blipFill>
        <p:spPr>
          <a:xfrm>
            <a:off x="5844625" y="1440002"/>
            <a:ext cx="409324" cy="371424"/>
          </a:xfrm>
          <a:prstGeom prst="rect">
            <a:avLst/>
          </a:prstGeom>
          <a:noFill/>
          <a:ln>
            <a:noFill/>
          </a:ln>
        </p:spPr>
      </p:pic>
      <p:pic>
        <p:nvPicPr>
          <p:cNvPr id="144" name="Shape 144"/>
          <p:cNvPicPr preferRelativeResize="0"/>
          <p:nvPr/>
        </p:nvPicPr>
        <p:blipFill>
          <a:blip r:embed="rId5">
            <a:alphaModFix/>
          </a:blip>
          <a:stretch>
            <a:fillRect/>
          </a:stretch>
        </p:blipFill>
        <p:spPr>
          <a:xfrm>
            <a:off x="1179300" y="4159537"/>
            <a:ext cx="409326" cy="409326"/>
          </a:xfrm>
          <a:prstGeom prst="rect">
            <a:avLst/>
          </a:prstGeom>
          <a:noFill/>
          <a:ln>
            <a:noFill/>
          </a:ln>
        </p:spPr>
      </p:pic>
      <p:pic>
        <p:nvPicPr>
          <p:cNvPr id="145" name="Shape 145"/>
          <p:cNvPicPr preferRelativeResize="0"/>
          <p:nvPr/>
        </p:nvPicPr>
        <p:blipFill>
          <a:blip r:embed="rId6">
            <a:alphaModFix/>
          </a:blip>
          <a:stretch>
            <a:fillRect/>
          </a:stretch>
        </p:blipFill>
        <p:spPr>
          <a:xfrm>
            <a:off x="7837900" y="3731779"/>
            <a:ext cx="409325" cy="42774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lvl="0"/>
            <a:r>
              <a:rPr lang="en-IN" dirty="0" smtClean="0">
                <a:solidFill>
                  <a:srgbClr val="FFFFFF"/>
                </a:solidFill>
              </a:rPr>
              <a:t>Time </a:t>
            </a:r>
            <a:r>
              <a:rPr lang="en-IN" dirty="0">
                <a:solidFill>
                  <a:srgbClr val="FFFFFF"/>
                </a:solidFill>
              </a:rPr>
              <a:t>at which tweets were </a:t>
            </a:r>
            <a:r>
              <a:rPr lang="en-IN" dirty="0" smtClean="0">
                <a:solidFill>
                  <a:srgbClr val="FFFFFF"/>
                </a:solidFill>
              </a:rPr>
              <a:t>created</a:t>
            </a:r>
            <a:endParaRPr lang="en" dirty="0">
              <a:solidFill>
                <a:srgbClr val="FFFFFF"/>
              </a:solidFill>
            </a:endParaRPr>
          </a:p>
        </p:txBody>
      </p:sp>
      <p:sp>
        <p:nvSpPr>
          <p:cNvPr id="96" name="Shape 96"/>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endParaRPr lang="en"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3933"/>
          <a:stretch/>
        </p:blipFill>
        <p:spPr>
          <a:xfrm>
            <a:off x="311700" y="1234076"/>
            <a:ext cx="8520599" cy="3650344"/>
          </a:xfrm>
          <a:prstGeom prst="rect">
            <a:avLst/>
          </a:prstGeom>
        </p:spPr>
      </p:pic>
    </p:spTree>
    <p:extLst>
      <p:ext uri="{BB962C8B-B14F-4D97-AF65-F5344CB8AC3E}">
        <p14:creationId xmlns:p14="http://schemas.microsoft.com/office/powerpoint/2010/main" val="3369718003"/>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When do people tweet?</a:t>
            </a:r>
          </a:p>
        </p:txBody>
      </p:sp>
      <p:sp>
        <p:nvSpPr>
          <p:cNvPr id="151" name="Shape 151"/>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152" name="Shape 152"/>
          <p:cNvPicPr preferRelativeResize="0"/>
          <p:nvPr/>
        </p:nvPicPr>
        <p:blipFill>
          <a:blip r:embed="rId3">
            <a:alphaModFix/>
          </a:blip>
          <a:stretch>
            <a:fillRect/>
          </a:stretch>
        </p:blipFill>
        <p:spPr>
          <a:xfrm>
            <a:off x="401000" y="1017725"/>
            <a:ext cx="4806300" cy="4012950"/>
          </a:xfrm>
          <a:prstGeom prst="rect">
            <a:avLst/>
          </a:prstGeom>
          <a:noFill/>
          <a:ln>
            <a:noFill/>
          </a:ln>
        </p:spPr>
      </p:pic>
      <p:sp>
        <p:nvSpPr>
          <p:cNvPr id="153" name="Shape 153"/>
          <p:cNvSpPr txBox="1"/>
          <p:nvPr/>
        </p:nvSpPr>
        <p:spPr>
          <a:xfrm>
            <a:off x="5551925" y="1174200"/>
            <a:ext cx="3280500" cy="3334800"/>
          </a:xfrm>
          <a:prstGeom prst="rect">
            <a:avLst/>
          </a:prstGeom>
          <a:noFill/>
          <a:ln>
            <a:noFill/>
          </a:ln>
        </p:spPr>
        <p:txBody>
          <a:bodyPr lIns="91425" tIns="91425" rIns="91425" bIns="91425" anchor="t" anchorCtr="0">
            <a:noAutofit/>
          </a:bodyPr>
          <a:lstStyle/>
          <a:p>
            <a:pPr lvl="0">
              <a:spcBef>
                <a:spcPts val="0"/>
              </a:spcBef>
              <a:buClr>
                <a:schemeClr val="dk2"/>
              </a:buClr>
              <a:buSzPct val="61111"/>
              <a:buFont typeface="Arial"/>
              <a:buNone/>
            </a:pPr>
            <a:r>
              <a:rPr lang="en" sz="1800" b="1">
                <a:solidFill>
                  <a:schemeClr val="dk2"/>
                </a:solidFill>
                <a:latin typeface="Playfair Display"/>
                <a:ea typeface="Playfair Display"/>
                <a:cs typeface="Playfair Display"/>
                <a:sym typeface="Playfair Display"/>
              </a:rPr>
              <a:t>According to the chart:</a:t>
            </a:r>
          </a:p>
          <a:p>
            <a:pPr lvl="0">
              <a:spcBef>
                <a:spcPts val="0"/>
              </a:spcBef>
              <a:buClr>
                <a:schemeClr val="dk2"/>
              </a:buClr>
              <a:buFont typeface="Arial"/>
              <a:buNone/>
            </a:pPr>
            <a:endParaRPr>
              <a:solidFill>
                <a:schemeClr val="dk2"/>
              </a:solidFill>
              <a:latin typeface="Playfair Display"/>
              <a:ea typeface="Playfair Display"/>
              <a:cs typeface="Playfair Display"/>
              <a:sym typeface="Playfair Display"/>
            </a:endParaRP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People tweet most in the morning between 6:00 am to 12:00 pm</a:t>
            </a: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About 67.57% of the total tweets is published from 6:00 am to 6:00 pm.</a:t>
            </a:r>
          </a:p>
          <a:p>
            <a:pPr marL="457200" lvl="0" indent="-228600" rtl="0">
              <a:spcBef>
                <a:spcPts val="0"/>
              </a:spcBef>
              <a:buClr>
                <a:schemeClr val="dk2"/>
              </a:buClr>
              <a:buFont typeface="Playfair Display"/>
              <a:buChar char="●"/>
            </a:pPr>
            <a:r>
              <a:rPr lang="en">
                <a:solidFill>
                  <a:schemeClr val="dk2"/>
                </a:solidFill>
                <a:latin typeface="Playfair Display"/>
                <a:ea typeface="Playfair Display"/>
                <a:cs typeface="Playfair Display"/>
                <a:sym typeface="Playfair Display"/>
              </a:rPr>
              <a:t>Airline companies should monitor the tweets during this time period in order to build its social image</a:t>
            </a:r>
          </a:p>
        </p:txBody>
      </p:sp>
      <p:pic>
        <p:nvPicPr>
          <p:cNvPr id="154" name="Shape 154"/>
          <p:cNvPicPr preferRelativeResize="0"/>
          <p:nvPr/>
        </p:nvPicPr>
        <p:blipFill>
          <a:blip r:embed="rId4">
            <a:alphaModFix/>
          </a:blip>
          <a:stretch>
            <a:fillRect/>
          </a:stretch>
        </p:blipFill>
        <p:spPr>
          <a:xfrm rot="-1558016" flipH="1">
            <a:off x="7503146" y="3920584"/>
            <a:ext cx="950050" cy="9500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a:solidFill>
            <a:srgbClr val="6D9EEB"/>
          </a:solidFill>
        </p:spPr>
        <p:txBody>
          <a:bodyPr lIns="91425" tIns="91425" rIns="91425" bIns="91425" anchor="t" anchorCtr="0">
            <a:noAutofit/>
          </a:bodyPr>
          <a:lstStyle/>
          <a:p>
            <a:pPr marL="0" marR="0" lvl="0" indent="0" algn="l" rtl="0">
              <a:lnSpc>
                <a:spcPct val="100000"/>
              </a:lnSpc>
              <a:spcBef>
                <a:spcPts val="0"/>
              </a:spcBef>
              <a:spcAft>
                <a:spcPts val="0"/>
              </a:spcAft>
              <a:buNone/>
            </a:pPr>
            <a:r>
              <a:rPr lang="en">
                <a:solidFill>
                  <a:srgbClr val="FFFFFF"/>
                </a:solidFill>
              </a:rPr>
              <a:t>When do people tweet negatively?</a:t>
            </a:r>
          </a:p>
        </p:txBody>
      </p:sp>
      <p:sp>
        <p:nvSpPr>
          <p:cNvPr id="160" name="Shape 160"/>
          <p:cNvSpPr txBox="1">
            <a:spLocks noGrp="1"/>
          </p:cNvSpPr>
          <p:nvPr>
            <p:ph type="body" idx="1"/>
          </p:nvPr>
        </p:nvSpPr>
        <p:spPr>
          <a:xfrm>
            <a:off x="311700" y="1234075"/>
            <a:ext cx="8520600" cy="3334800"/>
          </a:xfrm>
          <a:prstGeom prst="rect">
            <a:avLst/>
          </a:prstGeom>
        </p:spPr>
        <p:txBody>
          <a:bodyPr lIns="91425" tIns="91425" rIns="91425" bIns="91425" anchor="t" anchorCtr="0">
            <a:noAutofit/>
          </a:bodyPr>
          <a:lstStyle/>
          <a:p>
            <a:pPr lvl="0">
              <a:spcBef>
                <a:spcPts val="0"/>
              </a:spcBef>
              <a:buNone/>
            </a:pPr>
            <a:r>
              <a:rPr lang="en"/>
              <a:t> </a:t>
            </a:r>
          </a:p>
        </p:txBody>
      </p:sp>
      <p:pic>
        <p:nvPicPr>
          <p:cNvPr id="161" name="Shape 161"/>
          <p:cNvPicPr preferRelativeResize="0"/>
          <p:nvPr/>
        </p:nvPicPr>
        <p:blipFill>
          <a:blip r:embed="rId3">
            <a:alphaModFix/>
          </a:blip>
          <a:stretch>
            <a:fillRect/>
          </a:stretch>
        </p:blipFill>
        <p:spPr>
          <a:xfrm>
            <a:off x="311700" y="1157500"/>
            <a:ext cx="3889174" cy="3934099"/>
          </a:xfrm>
          <a:prstGeom prst="rect">
            <a:avLst/>
          </a:prstGeom>
          <a:noFill/>
          <a:ln>
            <a:noFill/>
          </a:ln>
        </p:spPr>
      </p:pic>
      <p:pic>
        <p:nvPicPr>
          <p:cNvPr id="162" name="Shape 162"/>
          <p:cNvPicPr preferRelativeResize="0"/>
          <p:nvPr/>
        </p:nvPicPr>
        <p:blipFill>
          <a:blip r:embed="rId4">
            <a:alphaModFix/>
          </a:blip>
          <a:stretch>
            <a:fillRect/>
          </a:stretch>
        </p:blipFill>
        <p:spPr>
          <a:xfrm>
            <a:off x="4597999" y="1281725"/>
            <a:ext cx="4389699" cy="3784226"/>
          </a:xfrm>
          <a:prstGeom prst="rect">
            <a:avLst/>
          </a:prstGeom>
          <a:noFill/>
          <a:ln>
            <a:noFill/>
          </a:ln>
        </p:spPr>
      </p:pic>
      <p:sp>
        <p:nvSpPr>
          <p:cNvPr id="163" name="Shape 163"/>
          <p:cNvSpPr/>
          <p:nvPr/>
        </p:nvSpPr>
        <p:spPr>
          <a:xfrm>
            <a:off x="2220775" y="1429450"/>
            <a:ext cx="1020900" cy="3510000"/>
          </a:xfrm>
          <a:prstGeom prst="rect">
            <a:avLst/>
          </a:prstGeom>
          <a:noFill/>
          <a:ln w="28575"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4" name="Shape 164"/>
          <p:cNvPicPr preferRelativeResize="0"/>
          <p:nvPr/>
        </p:nvPicPr>
        <p:blipFill>
          <a:blip r:embed="rId5">
            <a:alphaModFix/>
          </a:blip>
          <a:stretch>
            <a:fillRect/>
          </a:stretch>
        </p:blipFill>
        <p:spPr>
          <a:xfrm>
            <a:off x="7728328" y="3734899"/>
            <a:ext cx="356649" cy="400375"/>
          </a:xfrm>
          <a:prstGeom prst="rect">
            <a:avLst/>
          </a:prstGeom>
          <a:noFill/>
          <a:ln>
            <a:noFill/>
          </a:ln>
        </p:spPr>
      </p:pic>
      <p:sp>
        <p:nvSpPr>
          <p:cNvPr id="165" name="Shape 165"/>
          <p:cNvSpPr/>
          <p:nvPr/>
        </p:nvSpPr>
        <p:spPr>
          <a:xfrm>
            <a:off x="7211100" y="3458775"/>
            <a:ext cx="1391100" cy="676500"/>
          </a:xfrm>
          <a:prstGeom prst="roundRect">
            <a:avLst>
              <a:gd name="adj" fmla="val 16667"/>
            </a:avLst>
          </a:prstGeom>
          <a:noFill/>
          <a:ln w="28575"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6" name="Shape 166"/>
          <p:cNvPicPr preferRelativeResize="0"/>
          <p:nvPr/>
        </p:nvPicPr>
        <p:blipFill>
          <a:blip r:embed="rId5">
            <a:alphaModFix/>
          </a:blip>
          <a:stretch>
            <a:fillRect/>
          </a:stretch>
        </p:blipFill>
        <p:spPr>
          <a:xfrm>
            <a:off x="2552903" y="4492674"/>
            <a:ext cx="356649" cy="400375"/>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ppt_x"/>
                                          </p:val>
                                        </p:tav>
                                        <p:tav tm="100000">
                                          <p:val>
                                            <p:strVal val="#ppt_x"/>
                                          </p:val>
                                        </p:tav>
                                      </p:tavLst>
                                    </p:anim>
                                    <p:anim calcmode="lin" valueType="num">
                                      <p:cBhvr additive="base">
                                        <p:cTn id="8" dur="500" fill="hold"/>
                                        <p:tgtEl>
                                          <p:spTgt spid="1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500" fill="hold"/>
                                        <p:tgtEl>
                                          <p:spTgt spid="166"/>
                                        </p:tgtEl>
                                        <p:attrNameLst>
                                          <p:attrName>ppt_x</p:attrName>
                                        </p:attrNameLst>
                                      </p:cBhvr>
                                      <p:tavLst>
                                        <p:tav tm="0">
                                          <p:val>
                                            <p:strVal val="#ppt_x"/>
                                          </p:val>
                                        </p:tav>
                                        <p:tav tm="100000">
                                          <p:val>
                                            <p:strVal val="#ppt_x"/>
                                          </p:val>
                                        </p:tav>
                                      </p:tavLst>
                                    </p:anim>
                                    <p:anim calcmode="lin" valueType="num">
                                      <p:cBhvr additive="base">
                                        <p:cTn id="12"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fill="hold"/>
                                        <p:tgtEl>
                                          <p:spTgt spid="165"/>
                                        </p:tgtEl>
                                        <p:attrNameLst>
                                          <p:attrName>ppt_x</p:attrName>
                                        </p:attrNameLst>
                                      </p:cBhvr>
                                      <p:tavLst>
                                        <p:tav tm="0">
                                          <p:val>
                                            <p:strVal val="#ppt_x"/>
                                          </p:val>
                                        </p:tav>
                                        <p:tav tm="100000">
                                          <p:val>
                                            <p:strVal val="#ppt_x"/>
                                          </p:val>
                                        </p:tav>
                                      </p:tavLst>
                                    </p:anim>
                                    <p:anim calcmode="lin" valueType="num">
                                      <p:cBhvr additive="base">
                                        <p:cTn id="18" dur="500" fill="hold"/>
                                        <p:tgtEl>
                                          <p:spTgt spid="16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500" fill="hold"/>
                                        <p:tgtEl>
                                          <p:spTgt spid="164"/>
                                        </p:tgtEl>
                                        <p:attrNameLst>
                                          <p:attrName>ppt_x</p:attrName>
                                        </p:attrNameLst>
                                      </p:cBhvr>
                                      <p:tavLst>
                                        <p:tav tm="0">
                                          <p:val>
                                            <p:strVal val="#ppt_x"/>
                                          </p:val>
                                        </p:tav>
                                        <p:tav tm="100000">
                                          <p:val>
                                            <p:strVal val="#ppt_x"/>
                                          </p:val>
                                        </p:tav>
                                      </p:tavLst>
                                    </p:anim>
                                    <p:anim calcmode="lin" valueType="num">
                                      <p:cBhvr additive="base">
                                        <p:cTn id="22"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Lst>
  </p:timing>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523</Words>
  <Application>Microsoft Office PowerPoint</Application>
  <PresentationFormat>On-screen Show (16:9)</PresentationFormat>
  <Paragraphs>60</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Oswald</vt:lpstr>
      <vt:lpstr>Arial</vt:lpstr>
      <vt:lpstr>Playfair Display</vt:lpstr>
      <vt:lpstr>Montserrat</vt:lpstr>
      <vt:lpstr>Comic Sans MS</vt:lpstr>
      <vt:lpstr>pop</vt:lpstr>
      <vt:lpstr>PowerPoint Presentation</vt:lpstr>
      <vt:lpstr>Problem</vt:lpstr>
      <vt:lpstr>Twitter Data (Airline)</vt:lpstr>
      <vt:lpstr>Overall Count of Tweets</vt:lpstr>
      <vt:lpstr>Proportion of Tweet sentiment by Airline</vt:lpstr>
      <vt:lpstr>Where do most negative tweets come from?</vt:lpstr>
      <vt:lpstr>Time at which tweets were created</vt:lpstr>
      <vt:lpstr>When do people tweet?</vt:lpstr>
      <vt:lpstr>When do people tweet negatively?</vt:lpstr>
      <vt:lpstr>Overall Word Cloud for Negative Sentiment</vt:lpstr>
      <vt:lpstr>Negative Tweets by Reason</vt:lpstr>
      <vt:lpstr>PowerPoint Presentation</vt:lpstr>
      <vt:lpstr>US AIRLINES</vt:lpstr>
      <vt:lpstr>VIRGIN AIRLINES </vt:lpstr>
      <vt:lpstr>DELTA</vt:lpstr>
      <vt:lpstr>How can we predict the sentiment by Tweets?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Abhinav Singh</dc:creator>
  <cp:lastModifiedBy>Abhinav Singh</cp:lastModifiedBy>
  <cp:revision>10</cp:revision>
  <dcterms:modified xsi:type="dcterms:W3CDTF">2016-12-12T16:48:13Z</dcterms:modified>
</cp:coreProperties>
</file>